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202C"/>
    <a:srgbClr val="E138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50" y="4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3-10T11:35:57.190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2.png>
</file>

<file path=ppt/media/image3.gif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6A8A1-1152-4175-9635-6177A631D5B6}" type="datetimeFigureOut">
              <a:rPr lang="ru-RU" smtClean="0"/>
              <a:t>14.03.2022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3CEC5-1FD8-4258-8732-A39E239C2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4978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6A8A1-1152-4175-9635-6177A631D5B6}" type="datetimeFigureOut">
              <a:rPr lang="ru-RU" smtClean="0"/>
              <a:t>14.03.2022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3CEC5-1FD8-4258-8732-A39E239C2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0568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6A8A1-1152-4175-9635-6177A631D5B6}" type="datetimeFigureOut">
              <a:rPr lang="ru-RU" smtClean="0"/>
              <a:t>14.03.2022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3CEC5-1FD8-4258-8732-A39E239C2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3701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6A8A1-1152-4175-9635-6177A631D5B6}" type="datetimeFigureOut">
              <a:rPr lang="ru-RU" smtClean="0"/>
              <a:t>14.03.2022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3CEC5-1FD8-4258-8732-A39E239C2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207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6A8A1-1152-4175-9635-6177A631D5B6}" type="datetimeFigureOut">
              <a:rPr lang="ru-RU" smtClean="0"/>
              <a:t>14.03.2022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3CEC5-1FD8-4258-8732-A39E239C2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0850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6A8A1-1152-4175-9635-6177A631D5B6}" type="datetimeFigureOut">
              <a:rPr lang="ru-RU" smtClean="0"/>
              <a:t>14.03.2022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3CEC5-1FD8-4258-8732-A39E239C2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939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6A8A1-1152-4175-9635-6177A631D5B6}" type="datetimeFigureOut">
              <a:rPr lang="ru-RU" smtClean="0"/>
              <a:t>14.03.2022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3CEC5-1FD8-4258-8732-A39E239C2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1987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6A8A1-1152-4175-9635-6177A631D5B6}" type="datetimeFigureOut">
              <a:rPr lang="ru-RU" smtClean="0"/>
              <a:t>14.03.2022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3CEC5-1FD8-4258-8732-A39E239C2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887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6A8A1-1152-4175-9635-6177A631D5B6}" type="datetimeFigureOut">
              <a:rPr lang="ru-RU" smtClean="0"/>
              <a:t>14.03.2022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3CEC5-1FD8-4258-8732-A39E239C2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980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6A8A1-1152-4175-9635-6177A631D5B6}" type="datetimeFigureOut">
              <a:rPr lang="ru-RU" smtClean="0"/>
              <a:t>14.03.2022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3CEC5-1FD8-4258-8732-A39E239C2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3250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6A8A1-1152-4175-9635-6177A631D5B6}" type="datetimeFigureOut">
              <a:rPr lang="ru-RU" smtClean="0"/>
              <a:t>14.03.2022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3CEC5-1FD8-4258-8732-A39E239C2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2900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16A8A1-1152-4175-9635-6177A631D5B6}" type="datetimeFigureOut">
              <a:rPr lang="ru-RU" smtClean="0"/>
              <a:t>14.03.2022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3CEC5-1FD8-4258-8732-A39E239C26C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08584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CA99CC-98B6-4907-A3B3-41E9AE65DF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3"/>
            <a:ext cx="12192000" cy="2387600"/>
          </a:xfrm>
        </p:spPr>
        <p:txBody>
          <a:bodyPr anchor="ctr">
            <a:noAutofit/>
          </a:bodyPr>
          <a:lstStyle/>
          <a:p>
            <a:r>
              <a:rPr lang="ru-RU" sz="8800" b="1" dirty="0">
                <a:latin typeface="Corbel" panose="020B0503020204020204" pitchFamily="34" charset="0"/>
              </a:rPr>
              <a:t>Санкции на контент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98B9F76-B41F-4C9D-B80F-C4C5BDFCCD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729" y="3778534"/>
            <a:ext cx="3966541" cy="10575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998265-19FB-4D8A-A6A8-370EBD61F417}"/>
              </a:ext>
            </a:extLst>
          </p:cNvPr>
          <p:cNvSpPr txBox="1"/>
          <p:nvPr/>
        </p:nvSpPr>
        <p:spPr>
          <a:xfrm>
            <a:off x="8783273" y="5473113"/>
            <a:ext cx="34087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600" dirty="0">
                <a:latin typeface="Corbel" panose="020B0503020204020204" pitchFamily="34" charset="0"/>
              </a:rPr>
              <a:t>Презентация студентов </a:t>
            </a:r>
            <a:r>
              <a:rPr lang="ru-RU" sz="1600" b="1" dirty="0">
                <a:solidFill>
                  <a:srgbClr val="DB202C"/>
                </a:solidFill>
                <a:latin typeface="Corbel" panose="020B0503020204020204" pitchFamily="34" charset="0"/>
              </a:rPr>
              <a:t>195 гр.</a:t>
            </a:r>
          </a:p>
          <a:p>
            <a:pPr algn="r"/>
            <a:r>
              <a:rPr lang="ru-RU" sz="1600" dirty="0">
                <a:latin typeface="Corbel" panose="020B0503020204020204" pitchFamily="34" charset="0"/>
              </a:rPr>
              <a:t>Калашникова Михаила </a:t>
            </a:r>
          </a:p>
          <a:p>
            <a:pPr algn="r"/>
            <a:r>
              <a:rPr lang="en-US" sz="1600" b="1" dirty="0">
                <a:solidFill>
                  <a:srgbClr val="DB202C"/>
                </a:solidFill>
                <a:latin typeface="Corbel" panose="020B0503020204020204" pitchFamily="34" charset="0"/>
              </a:rPr>
              <a:t>&amp;</a:t>
            </a:r>
            <a:endParaRPr lang="ru-RU" sz="1600" b="1" dirty="0">
              <a:solidFill>
                <a:srgbClr val="DB202C"/>
              </a:solidFill>
              <a:latin typeface="Corbel" panose="020B0503020204020204" pitchFamily="34" charset="0"/>
            </a:endParaRPr>
          </a:p>
          <a:p>
            <a:pPr algn="r"/>
            <a:r>
              <a:rPr lang="ru-RU" sz="1600" dirty="0" err="1">
                <a:latin typeface="Corbel" panose="020B0503020204020204" pitchFamily="34" charset="0"/>
              </a:rPr>
              <a:t>Карабчикова</a:t>
            </a:r>
            <a:r>
              <a:rPr lang="ru-RU" sz="1600" dirty="0">
                <a:latin typeface="Corbel" panose="020B0503020204020204" pitchFamily="34" charset="0"/>
              </a:rPr>
              <a:t> Дениса</a:t>
            </a:r>
          </a:p>
        </p:txBody>
      </p:sp>
    </p:spTree>
    <p:extLst>
      <p:ext uri="{BB962C8B-B14F-4D97-AF65-F5344CB8AC3E}">
        <p14:creationId xmlns:p14="http://schemas.microsoft.com/office/powerpoint/2010/main" val="39549348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DCFE50-19B9-4199-92FC-5C16F6CFC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5400" b="1" dirty="0">
                <a:solidFill>
                  <a:srgbClr val="DB202C"/>
                </a:solidFill>
                <a:latin typeface="Corbel" panose="020B0503020204020204" pitchFamily="34" charset="0"/>
              </a:rPr>
              <a:t>Спасибо за внимание 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5907D4A-F65F-41F3-B262-046FB87C88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125" y="1995488"/>
            <a:ext cx="7143750" cy="4010025"/>
          </a:xfrm>
        </p:spPr>
      </p:pic>
    </p:spTree>
    <p:extLst>
      <p:ext uri="{BB962C8B-B14F-4D97-AF65-F5344CB8AC3E}">
        <p14:creationId xmlns:p14="http://schemas.microsoft.com/office/powerpoint/2010/main" val="2787105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D96E14-FA53-4619-AFF0-295F019BB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5400" b="1" dirty="0">
                <a:solidFill>
                  <a:srgbClr val="DB202C"/>
                </a:solidFill>
                <a:latin typeface="Corbel" panose="020B0503020204020204" pitchFamily="34" charset="0"/>
              </a:rPr>
              <a:t>План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AEC904C-F13E-4517-9DA9-2D42EFE119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>
                <a:latin typeface="Corbel" panose="020B0503020204020204" pitchFamily="34" charset="0"/>
              </a:rPr>
              <a:t>Понятие стриминга;</a:t>
            </a:r>
          </a:p>
          <a:p>
            <a:r>
              <a:rPr lang="ru-RU" sz="2400" dirty="0">
                <a:latin typeface="Corbel" panose="020B0503020204020204" pitchFamily="34" charset="0"/>
              </a:rPr>
              <a:t>Самые известные представители;</a:t>
            </a:r>
            <a:endParaRPr lang="en-US" sz="2400" dirty="0">
              <a:latin typeface="Corbel" panose="020B0503020204020204" pitchFamily="34" charset="0"/>
            </a:endParaRPr>
          </a:p>
          <a:p>
            <a:r>
              <a:rPr lang="ru-RU" sz="2400" dirty="0">
                <a:latin typeface="Corbel" panose="020B0503020204020204" pitchFamily="34" charset="0"/>
              </a:rPr>
              <a:t>Сложности русификации контента;</a:t>
            </a:r>
          </a:p>
          <a:p>
            <a:r>
              <a:rPr lang="ru-RU" sz="2400" dirty="0">
                <a:latin typeface="Corbel" panose="020B0503020204020204" pitchFamily="34" charset="0"/>
              </a:rPr>
              <a:t>Проблема пиратства в России;</a:t>
            </a:r>
          </a:p>
          <a:p>
            <a:r>
              <a:rPr lang="ru-RU" sz="2400" dirty="0">
                <a:latin typeface="Corbel" panose="020B0503020204020204" pitchFamily="34" charset="0"/>
              </a:rPr>
              <a:t>Светлые времена для стриминга</a:t>
            </a:r>
            <a:r>
              <a:rPr lang="en-US" sz="2400" dirty="0">
                <a:latin typeface="Corbel" panose="020B0503020204020204" pitchFamily="34" charset="0"/>
              </a:rPr>
              <a:t> </a:t>
            </a:r>
            <a:r>
              <a:rPr lang="ru-RU" sz="2400" dirty="0">
                <a:latin typeface="Corbel" panose="020B0503020204020204" pitchFamily="34" charset="0"/>
              </a:rPr>
              <a:t>в России;</a:t>
            </a:r>
          </a:p>
          <a:p>
            <a:r>
              <a:rPr lang="ru-RU" sz="2400" dirty="0">
                <a:latin typeface="Corbel" panose="020B0503020204020204" pitchFamily="34" charset="0"/>
              </a:rPr>
              <a:t>Санкции, меняющие все;</a:t>
            </a:r>
          </a:p>
          <a:p>
            <a:r>
              <a:rPr lang="ru-RU" sz="2400" dirty="0">
                <a:latin typeface="Corbel" panose="020B0503020204020204" pitchFamily="34" charset="0"/>
              </a:rPr>
              <a:t>Новая эпоха пиратства;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0063C66-3C8A-4968-B22E-52AFF8A823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0093" y="1883636"/>
            <a:ext cx="3317540" cy="331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398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1D79C1-95D5-4937-82EE-F9448440F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5400" b="1" dirty="0">
                <a:solidFill>
                  <a:srgbClr val="DB202C"/>
                </a:solidFill>
                <a:latin typeface="Corbel" panose="020B0503020204020204" pitchFamily="34" charset="0"/>
              </a:rPr>
              <a:t>Понятие стриминга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415BC5-BB98-4B38-AF25-F187EBF50F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dirty="0">
                <a:solidFill>
                  <a:srgbClr val="DB202C"/>
                </a:solidFill>
                <a:latin typeface="Corbel" panose="020B0503020204020204" pitchFamily="34" charset="0"/>
              </a:rPr>
              <a:t>Стриминг</a:t>
            </a:r>
            <a:r>
              <a:rPr lang="ru-RU" sz="2400" dirty="0">
                <a:latin typeface="Corbel" panose="020B0503020204020204" pitchFamily="34" charset="0"/>
              </a:rPr>
              <a:t> – </a:t>
            </a:r>
            <a:r>
              <a:rPr lang="ru-RU" sz="2400" b="1" dirty="0">
                <a:latin typeface="Corbel" panose="020B0503020204020204" pitchFamily="34" charset="0"/>
              </a:rPr>
              <a:t>это</a:t>
            </a:r>
            <a:r>
              <a:rPr lang="ru-RU" sz="2400" dirty="0">
                <a:latin typeface="Corbel" panose="020B0503020204020204" pitchFamily="34" charset="0"/>
              </a:rPr>
              <a:t> потоковое онлайн-вещание. К стриминговым мультимедиа относят музыку, видео и информацию, которые пользователь получает непрерывно от провайдера потокового вещания.</a:t>
            </a:r>
          </a:p>
          <a:p>
            <a:pPr marL="0" indent="0">
              <a:buNone/>
            </a:pPr>
            <a:r>
              <a:rPr lang="ru-RU" sz="2400" dirty="0">
                <a:latin typeface="Corbel" panose="020B0503020204020204" pitchFamily="34" charset="0"/>
              </a:rPr>
              <a:t>Самыми  популярными видами стриминговых сервисов являются </a:t>
            </a:r>
            <a:r>
              <a:rPr lang="ru-RU" sz="2400" dirty="0">
                <a:solidFill>
                  <a:srgbClr val="DB202C"/>
                </a:solidFill>
                <a:latin typeface="Corbel" panose="020B0503020204020204" pitchFamily="34" charset="0"/>
              </a:rPr>
              <a:t>музыкальные</a:t>
            </a:r>
            <a:r>
              <a:rPr lang="ru-RU" sz="2400" dirty="0">
                <a:latin typeface="Corbel" panose="020B0503020204020204" pitchFamily="34" charset="0"/>
              </a:rPr>
              <a:t> сервисы и онлайн-</a:t>
            </a:r>
            <a:r>
              <a:rPr lang="ru-RU" sz="2400" dirty="0">
                <a:solidFill>
                  <a:srgbClr val="DB202C"/>
                </a:solidFill>
                <a:latin typeface="Corbel" panose="020B0503020204020204" pitchFamily="34" charset="0"/>
              </a:rPr>
              <a:t>кинотеатры</a:t>
            </a:r>
            <a:r>
              <a:rPr lang="ru-RU" sz="2400" dirty="0">
                <a:latin typeface="Corbel" panose="020B0503020204020204" pitchFamily="34" charset="0"/>
              </a:rPr>
              <a:t>.</a:t>
            </a:r>
          </a:p>
          <a:p>
            <a:pPr marL="0" indent="0">
              <a:buNone/>
            </a:pPr>
            <a:r>
              <a:rPr lang="ru-RU" sz="2400" dirty="0">
                <a:latin typeface="Corbel" panose="020B0503020204020204" pitchFamily="34" charset="0"/>
              </a:rPr>
              <a:t>Большая часть сервисов предлагает платные </a:t>
            </a:r>
            <a:r>
              <a:rPr lang="ru-RU" sz="2400" dirty="0">
                <a:solidFill>
                  <a:srgbClr val="DB202C"/>
                </a:solidFill>
                <a:latin typeface="Corbel" panose="020B0503020204020204" pitchFamily="34" charset="0"/>
              </a:rPr>
              <a:t>подписки</a:t>
            </a:r>
            <a:r>
              <a:rPr lang="ru-RU" sz="2400" dirty="0">
                <a:latin typeface="Corbel" panose="020B0503020204020204" pitchFamily="34" charset="0"/>
              </a:rPr>
              <a:t>, либо </a:t>
            </a:r>
            <a:r>
              <a:rPr lang="ru-RU" sz="2400" dirty="0">
                <a:solidFill>
                  <a:srgbClr val="DB202C"/>
                </a:solidFill>
                <a:latin typeface="Corbel" panose="020B0503020204020204" pitchFamily="34" charset="0"/>
              </a:rPr>
              <a:t>покупку</a:t>
            </a:r>
            <a:r>
              <a:rPr lang="ru-RU" sz="2400" dirty="0">
                <a:latin typeface="Corbel" panose="020B0503020204020204" pitchFamily="34" charset="0"/>
              </a:rPr>
              <a:t>(аренду) медиа-продукта за отдельную сумму.</a:t>
            </a:r>
          </a:p>
        </p:txBody>
      </p:sp>
    </p:spTree>
    <p:extLst>
      <p:ext uri="{BB962C8B-B14F-4D97-AF65-F5344CB8AC3E}">
        <p14:creationId xmlns:p14="http://schemas.microsoft.com/office/powerpoint/2010/main" val="3515444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A4528A-3D38-4F4B-9C48-8F3915FA4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ru-RU" sz="5400" b="1" dirty="0">
                <a:solidFill>
                  <a:srgbClr val="DB202C"/>
                </a:solidFill>
                <a:latin typeface="Corbel" panose="020B0503020204020204" pitchFamily="34" charset="0"/>
              </a:rPr>
              <a:t>Самые известные представители</a:t>
            </a:r>
            <a:endParaRPr lang="ru-RU" sz="5400" b="1" dirty="0">
              <a:solidFill>
                <a:srgbClr val="DB202C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86FA9A-D91E-4466-B11D-080D1A7F0C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latin typeface="Corbel" panose="020B0503020204020204" pitchFamily="34" charset="0"/>
              </a:rPr>
              <a:t>Даже не углубляясь в тему, каждый может назвать пару известных ему стриминговых сервисов.</a:t>
            </a:r>
          </a:p>
          <a:p>
            <a:pPr marL="0" indent="0">
              <a:buNone/>
            </a:pPr>
            <a:r>
              <a:rPr lang="ru-RU" sz="2400" b="1" dirty="0">
                <a:solidFill>
                  <a:srgbClr val="DB202C"/>
                </a:solidFill>
                <a:latin typeface="Corbel" panose="020B0503020204020204" pitchFamily="34" charset="0"/>
              </a:rPr>
              <a:t>Онлайн-кинотеатры:</a:t>
            </a:r>
          </a:p>
          <a:p>
            <a:r>
              <a:rPr lang="en-US" sz="2400" b="1" dirty="0">
                <a:solidFill>
                  <a:srgbClr val="DB202C"/>
                </a:solidFill>
                <a:latin typeface="Corbel" panose="020B0503020204020204" pitchFamily="34" charset="0"/>
              </a:rPr>
              <a:t>Netflix</a:t>
            </a:r>
            <a:r>
              <a:rPr lang="en-US" sz="2400" b="1" dirty="0">
                <a:latin typeface="Corbel" panose="020B0503020204020204" pitchFamily="34" charset="0"/>
              </a:rPr>
              <a:t> </a:t>
            </a:r>
            <a:r>
              <a:rPr lang="ru-RU" sz="2400" dirty="0">
                <a:latin typeface="Corbel" panose="020B0503020204020204" pitchFamily="34" charset="0"/>
              </a:rPr>
              <a:t>– гигант, не нуждающийся в представлении (основан в 1997г.);</a:t>
            </a:r>
          </a:p>
          <a:p>
            <a:r>
              <a:rPr lang="en-US" sz="2400" b="1" dirty="0">
                <a:solidFill>
                  <a:srgbClr val="00B0F0"/>
                </a:solidFill>
                <a:latin typeface="Corbel" panose="020B0503020204020204" pitchFamily="34" charset="0"/>
              </a:rPr>
              <a:t>Prime</a:t>
            </a:r>
            <a:r>
              <a:rPr lang="en-US" sz="2400" b="1" dirty="0">
                <a:latin typeface="Corbel" panose="020B0503020204020204" pitchFamily="34" charset="0"/>
              </a:rPr>
              <a:t> video </a:t>
            </a:r>
            <a:r>
              <a:rPr lang="en-US" sz="2400" dirty="0">
                <a:latin typeface="Corbel" panose="020B0503020204020204" pitchFamily="34" charset="0"/>
              </a:rPr>
              <a:t>– </a:t>
            </a:r>
            <a:r>
              <a:rPr lang="ru-RU" sz="2400" dirty="0">
                <a:latin typeface="Corbel" panose="020B0503020204020204" pitchFamily="34" charset="0"/>
              </a:rPr>
              <a:t>сервис корпораций </a:t>
            </a:r>
            <a:r>
              <a:rPr lang="en-US" sz="2400" dirty="0">
                <a:latin typeface="Corbel" panose="020B0503020204020204" pitchFamily="34" charset="0"/>
              </a:rPr>
              <a:t>AMAZON</a:t>
            </a:r>
            <a:r>
              <a:rPr lang="ru-RU" sz="2400" dirty="0">
                <a:latin typeface="Corbel" panose="020B0503020204020204" pitchFamily="34" charset="0"/>
              </a:rPr>
              <a:t> (основан в 2006г.);</a:t>
            </a:r>
            <a:endParaRPr lang="en-US" sz="2400" dirty="0">
              <a:latin typeface="Corbel" panose="020B0503020204020204" pitchFamily="34" charset="0"/>
            </a:endParaRPr>
          </a:p>
          <a:p>
            <a:r>
              <a:rPr lang="en-US" sz="2400" b="1" dirty="0" err="1">
                <a:solidFill>
                  <a:srgbClr val="DB202C"/>
                </a:solidFill>
                <a:latin typeface="Corbel" panose="020B0503020204020204" pitchFamily="34" charset="0"/>
              </a:rPr>
              <a:t>YouTube</a:t>
            </a:r>
            <a:r>
              <a:rPr lang="en-US" sz="2400" b="1" dirty="0" err="1">
                <a:latin typeface="Corbel" panose="020B0503020204020204" pitchFamily="34" charset="0"/>
              </a:rPr>
              <a:t>Tv</a:t>
            </a:r>
            <a:r>
              <a:rPr lang="en-US" sz="2400" b="1" dirty="0">
                <a:latin typeface="Corbel" panose="020B0503020204020204" pitchFamily="34" charset="0"/>
              </a:rPr>
              <a:t> </a:t>
            </a:r>
            <a:r>
              <a:rPr lang="ru-RU" sz="2400" dirty="0">
                <a:latin typeface="Corbel" panose="020B0503020204020204" pitchFamily="34" charset="0"/>
              </a:rPr>
              <a:t>–</a:t>
            </a:r>
            <a:r>
              <a:rPr lang="ru-RU" sz="2400" b="1" dirty="0">
                <a:latin typeface="Corbel" panose="020B0503020204020204" pitchFamily="34" charset="0"/>
              </a:rPr>
              <a:t> </a:t>
            </a:r>
            <a:r>
              <a:rPr lang="ru-RU" sz="2400" dirty="0">
                <a:latin typeface="Corbel" panose="020B0503020204020204" pitchFamily="34" charset="0"/>
              </a:rPr>
              <a:t>сервис компании </a:t>
            </a:r>
            <a:r>
              <a:rPr lang="en-US" sz="2400" dirty="0">
                <a:latin typeface="Corbel" panose="020B0503020204020204" pitchFamily="34" charset="0"/>
              </a:rPr>
              <a:t>YouTube</a:t>
            </a:r>
            <a:r>
              <a:rPr lang="ru-RU" sz="2400" dirty="0">
                <a:latin typeface="Corbel" panose="020B0503020204020204" pitchFamily="34" charset="0"/>
              </a:rPr>
              <a:t> (основан в 2017г.);</a:t>
            </a:r>
          </a:p>
          <a:p>
            <a:r>
              <a:rPr lang="en-US" sz="2400" b="1" dirty="0">
                <a:latin typeface="Corbel" panose="020B0503020204020204" pitchFamily="34" charset="0"/>
              </a:rPr>
              <a:t>Disney+</a:t>
            </a:r>
            <a:r>
              <a:rPr lang="ru-RU" sz="2400" dirty="0">
                <a:latin typeface="Corbel" panose="020B0503020204020204" pitchFamily="34" charset="0"/>
              </a:rPr>
              <a:t> </a:t>
            </a:r>
            <a:r>
              <a:rPr lang="en-US" sz="2400" dirty="0">
                <a:latin typeface="Corbel" panose="020B0503020204020204" pitchFamily="34" charset="0"/>
              </a:rPr>
              <a:t>–</a:t>
            </a:r>
            <a:r>
              <a:rPr lang="ru-RU" sz="2400" dirty="0">
                <a:latin typeface="Corbel" panose="020B0503020204020204" pitchFamily="34" charset="0"/>
              </a:rPr>
              <a:t> молодой сервис от компании</a:t>
            </a:r>
            <a:r>
              <a:rPr lang="ru-RU" sz="2400" b="1" dirty="0">
                <a:latin typeface="Corbel" panose="020B0503020204020204" pitchFamily="34" charset="0"/>
              </a:rPr>
              <a:t> </a:t>
            </a:r>
            <a:r>
              <a:rPr lang="en-US" sz="2400" dirty="0">
                <a:latin typeface="Corbel" panose="020B0503020204020204" pitchFamily="34" charset="0"/>
              </a:rPr>
              <a:t>Disney</a:t>
            </a:r>
            <a:r>
              <a:rPr lang="ru-RU" sz="2400" dirty="0">
                <a:latin typeface="Corbel" panose="020B0503020204020204" pitchFamily="34" charset="0"/>
              </a:rPr>
              <a:t> (основан в 2015г.);</a:t>
            </a:r>
            <a:endParaRPr lang="en-US" sz="2400" dirty="0">
              <a:latin typeface="Corbel" panose="020B0503020204020204" pitchFamily="34" charset="0"/>
            </a:endParaRPr>
          </a:p>
          <a:p>
            <a:r>
              <a:rPr lang="en-US" sz="2400" b="1" dirty="0" err="1">
                <a:latin typeface="Corbel" panose="020B0503020204020204" pitchFamily="34" charset="0"/>
              </a:rPr>
              <a:t>AppleTV</a:t>
            </a:r>
            <a:r>
              <a:rPr lang="ru-RU" sz="2400" b="1" dirty="0">
                <a:latin typeface="Corbel" panose="020B0503020204020204" pitchFamily="34" charset="0"/>
              </a:rPr>
              <a:t>+</a:t>
            </a:r>
            <a:r>
              <a:rPr lang="en-US" sz="2400" b="1" dirty="0">
                <a:latin typeface="Corbel" panose="020B0503020204020204" pitchFamily="34" charset="0"/>
              </a:rPr>
              <a:t> </a:t>
            </a:r>
            <a:r>
              <a:rPr lang="ru-RU" sz="2400" dirty="0">
                <a:latin typeface="Corbel" panose="020B0503020204020204" pitchFamily="34" charset="0"/>
              </a:rPr>
              <a:t>– сервис компании </a:t>
            </a:r>
            <a:r>
              <a:rPr lang="en-US" sz="2400" dirty="0">
                <a:latin typeface="Corbel" panose="020B0503020204020204" pitchFamily="34" charset="0"/>
              </a:rPr>
              <a:t>Apple (</a:t>
            </a:r>
            <a:r>
              <a:rPr lang="ru-RU" sz="2400" dirty="0">
                <a:latin typeface="Corbel" panose="020B0503020204020204" pitchFamily="34" charset="0"/>
              </a:rPr>
              <a:t>основан в 2016г.);</a:t>
            </a:r>
            <a:endParaRPr lang="en-US" sz="2400" dirty="0">
              <a:latin typeface="Corbel" panose="020B0503020204020204" pitchFamily="34" charset="0"/>
            </a:endParaRPr>
          </a:p>
          <a:p>
            <a:r>
              <a:rPr lang="ru-RU" sz="2400" dirty="0">
                <a:latin typeface="Corbel" panose="020B0503020204020204" pitchFamily="34" charset="0"/>
              </a:rPr>
              <a:t>И множество сервисов, посвящённых отдельным каналам (</a:t>
            </a:r>
            <a:r>
              <a:rPr lang="en-US" sz="2400" dirty="0">
                <a:latin typeface="Corbel" panose="020B0503020204020204" pitchFamily="34" charset="0"/>
              </a:rPr>
              <a:t>HBO</a:t>
            </a:r>
            <a:r>
              <a:rPr lang="ru-RU" sz="2400" dirty="0">
                <a:latin typeface="Corbel" panose="020B0503020204020204" pitchFamily="34" charset="0"/>
              </a:rPr>
              <a:t>, </a:t>
            </a:r>
            <a:r>
              <a:rPr lang="en-US" sz="2400" dirty="0">
                <a:latin typeface="Corbel" panose="020B0503020204020204" pitchFamily="34" charset="0"/>
              </a:rPr>
              <a:t>NBA </a:t>
            </a:r>
            <a:r>
              <a:rPr lang="ru-RU" sz="2400" dirty="0">
                <a:latin typeface="Corbel" panose="020B0503020204020204" pitchFamily="34" charset="0"/>
              </a:rPr>
              <a:t>и др.)</a:t>
            </a:r>
          </a:p>
        </p:txBody>
      </p:sp>
    </p:spTree>
    <p:extLst>
      <p:ext uri="{BB962C8B-B14F-4D97-AF65-F5344CB8AC3E}">
        <p14:creationId xmlns:p14="http://schemas.microsoft.com/office/powerpoint/2010/main" val="1579938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0ECCB9-AF9E-4E7D-A108-25D10C060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6250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ru-RU" sz="5400" b="1" dirty="0">
                <a:solidFill>
                  <a:srgbClr val="DB202C"/>
                </a:solidFill>
                <a:latin typeface="Corbel" panose="020B0503020204020204" pitchFamily="34" charset="0"/>
              </a:rPr>
              <a:t>Сложности русификации контента</a:t>
            </a:r>
            <a:endParaRPr lang="ru-RU" sz="5400" b="1" dirty="0">
              <a:solidFill>
                <a:srgbClr val="DB202C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506CEA-7055-4D8C-B75F-6C76DD579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Основной проблемой импорта зарубежного контента на российский стриминг является </a:t>
            </a:r>
            <a:r>
              <a:rPr lang="ru-RU" sz="2400" dirty="0" err="1">
                <a:solidFill>
                  <a:srgbClr val="DB202C"/>
                </a:solidFill>
              </a:rPr>
              <a:t>времязатратность</a:t>
            </a:r>
            <a:r>
              <a:rPr lang="ru-RU" sz="2400" dirty="0"/>
              <a:t> его адаптации. В то время, когда иностранные фильмы озвучивают для нашего проката, чтобы собрать кассу в стране, с сериалами и фильмами в интернете вопрос сложнее. Проект может </a:t>
            </a:r>
            <a:r>
              <a:rPr lang="ru-RU" sz="2400" dirty="0">
                <a:solidFill>
                  <a:srgbClr val="DB202C"/>
                </a:solidFill>
              </a:rPr>
              <a:t>провалиться</a:t>
            </a:r>
            <a:r>
              <a:rPr lang="ru-RU" sz="2400" dirty="0"/>
              <a:t>, а </a:t>
            </a:r>
            <a:r>
              <a:rPr lang="ru-RU" sz="2400" dirty="0">
                <a:solidFill>
                  <a:srgbClr val="DB202C"/>
                </a:solidFill>
              </a:rPr>
              <a:t>деньги на дубляж уже потра</a:t>
            </a:r>
            <a:r>
              <a:rPr lang="ru-RU" sz="2400" dirty="0"/>
              <a:t>чены. </a:t>
            </a:r>
          </a:p>
          <a:p>
            <a:pPr marL="0" indent="0">
              <a:buNone/>
            </a:pPr>
            <a:r>
              <a:rPr lang="ru-RU" sz="2400" dirty="0"/>
              <a:t>Эту ситуацию решает </a:t>
            </a:r>
            <a:r>
              <a:rPr lang="ru-RU" sz="2400" dirty="0">
                <a:solidFill>
                  <a:srgbClr val="DB202C"/>
                </a:solidFill>
              </a:rPr>
              <a:t>выкуп</a:t>
            </a:r>
            <a:r>
              <a:rPr lang="ru-RU" sz="2400" dirty="0"/>
              <a:t> отечественными</a:t>
            </a:r>
            <a:endParaRPr lang="en-US" sz="2400" dirty="0"/>
          </a:p>
          <a:p>
            <a:pPr marL="0" indent="0">
              <a:spcBef>
                <a:spcPts val="200"/>
              </a:spcBef>
              <a:buNone/>
            </a:pPr>
            <a:r>
              <a:rPr lang="ru-RU" sz="2400" dirty="0"/>
              <a:t>сервисами </a:t>
            </a:r>
            <a:r>
              <a:rPr lang="ru-RU" sz="2400" dirty="0">
                <a:solidFill>
                  <a:srgbClr val="DB202C"/>
                </a:solidFill>
              </a:rPr>
              <a:t>прав на показ</a:t>
            </a:r>
            <a:r>
              <a:rPr lang="ru-RU" sz="2400" dirty="0"/>
              <a:t> эксклюзивного контента</a:t>
            </a:r>
            <a:endParaRPr lang="en-US" sz="2400" dirty="0"/>
          </a:p>
          <a:p>
            <a:pPr marL="0" indent="0">
              <a:spcBef>
                <a:spcPts val="200"/>
              </a:spcBef>
              <a:buNone/>
            </a:pPr>
            <a:r>
              <a:rPr lang="ru-RU" sz="2400" dirty="0"/>
              <a:t>западных. Например, онлайн-кинотеатр </a:t>
            </a:r>
            <a:r>
              <a:rPr lang="ru-RU" sz="2400" dirty="0" err="1"/>
              <a:t>Окко</a:t>
            </a:r>
            <a:endParaRPr lang="en-US" sz="2400" dirty="0"/>
          </a:p>
          <a:p>
            <a:pPr marL="0" indent="0">
              <a:spcBef>
                <a:spcPts val="200"/>
              </a:spcBef>
              <a:buNone/>
            </a:pPr>
            <a:r>
              <a:rPr lang="ru-RU" sz="2400" dirty="0"/>
              <a:t>выкупил права на показ многих сериалов по </a:t>
            </a:r>
            <a:endParaRPr lang="en-US" sz="2400" dirty="0"/>
          </a:p>
          <a:p>
            <a:pPr marL="0" indent="0">
              <a:spcBef>
                <a:spcPts val="200"/>
              </a:spcBef>
              <a:buNone/>
            </a:pPr>
            <a:r>
              <a:rPr lang="ru-RU" sz="2400" dirty="0"/>
              <a:t>Звездным Войнам, но в ближайшее время мы их </a:t>
            </a:r>
            <a:endParaRPr lang="en-US" sz="2400" dirty="0"/>
          </a:p>
          <a:p>
            <a:pPr marL="0" indent="0">
              <a:spcBef>
                <a:spcPts val="200"/>
              </a:spcBef>
              <a:buNone/>
            </a:pPr>
            <a:r>
              <a:rPr lang="ru-RU" sz="2400" dirty="0"/>
              <a:t>не увидим</a:t>
            </a:r>
            <a:r>
              <a:rPr lang="ru-RU" sz="2400" dirty="0">
                <a:solidFill>
                  <a:srgbClr val="DB202C"/>
                </a:solidFill>
                <a:sym typeface="Wingdings" panose="05000000000000000000" pitchFamily="2" charset="2"/>
              </a:rPr>
              <a:t></a:t>
            </a:r>
            <a:r>
              <a:rPr lang="ru-RU" sz="2400" dirty="0">
                <a:sym typeface="Wingdings" panose="05000000000000000000" pitchFamily="2" charset="2"/>
              </a:rPr>
              <a:t>.</a:t>
            </a:r>
            <a:endParaRPr lang="ru-RU" sz="24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43ACC99-FB15-4103-AA51-E2AC4B9544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6757" y="3429000"/>
            <a:ext cx="3847043" cy="2163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47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34ED31-20C7-4CAC-92CF-5EEDBF63F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5400" b="1" dirty="0">
                <a:solidFill>
                  <a:srgbClr val="DB202C"/>
                </a:solidFill>
                <a:latin typeface="Corbel" panose="020B0503020204020204" pitchFamily="34" charset="0"/>
              </a:rPr>
              <a:t>Проблема пиратства в России</a:t>
            </a:r>
            <a:endParaRPr lang="ru-RU" sz="5400" b="1" dirty="0">
              <a:solidFill>
                <a:srgbClr val="DB202C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C5C449-44BE-4CAA-BC22-B90D0C6003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dirty="0">
                <a:solidFill>
                  <a:srgbClr val="DB202C"/>
                </a:solidFill>
              </a:rPr>
              <a:t>Интернет</a:t>
            </a:r>
            <a:r>
              <a:rPr lang="ru-RU" sz="2400" dirty="0">
                <a:solidFill>
                  <a:srgbClr val="DB202C"/>
                </a:solidFill>
              </a:rPr>
              <a:t>-</a:t>
            </a:r>
            <a:r>
              <a:rPr lang="ru-RU" sz="2400" b="1" dirty="0">
                <a:solidFill>
                  <a:srgbClr val="DB202C"/>
                </a:solidFill>
              </a:rPr>
              <a:t>пиратство</a:t>
            </a:r>
            <a:r>
              <a:rPr lang="ru-RU" sz="2400" dirty="0"/>
              <a:t> — </a:t>
            </a:r>
            <a:r>
              <a:rPr lang="ru-RU" sz="2400" b="1" dirty="0"/>
              <a:t>это</a:t>
            </a:r>
            <a:r>
              <a:rPr lang="ru-RU" sz="2400" dirty="0"/>
              <a:t> распространение нелегальных копий программных продуктов с использованием </a:t>
            </a:r>
            <a:r>
              <a:rPr lang="ru-RU" sz="2400" b="1" dirty="0">
                <a:solidFill>
                  <a:srgbClr val="DB202C"/>
                </a:solidFill>
              </a:rPr>
              <a:t>Интернета</a:t>
            </a:r>
            <a:r>
              <a:rPr lang="ru-RU" sz="2400" dirty="0"/>
              <a:t>.</a:t>
            </a:r>
          </a:p>
          <a:p>
            <a:pPr marL="0" indent="0">
              <a:buNone/>
            </a:pPr>
            <a:r>
              <a:rPr lang="ru-RU" sz="2400" dirty="0">
                <a:solidFill>
                  <a:srgbClr val="DB202C"/>
                </a:solidFill>
              </a:rPr>
              <a:t>Эксперты</a:t>
            </a:r>
            <a:r>
              <a:rPr lang="ru-RU" sz="2400" dirty="0"/>
              <a:t> </a:t>
            </a:r>
            <a:r>
              <a:rPr lang="ru-RU" sz="2400" dirty="0" err="1"/>
              <a:t>Group</a:t>
            </a:r>
            <a:r>
              <a:rPr lang="ru-RU" sz="2400" dirty="0"/>
              <a:t>-IB оценивают объем российского рынка </a:t>
            </a:r>
            <a:r>
              <a:rPr lang="ru-RU" sz="2400" dirty="0" err="1"/>
              <a:t>видеопиратства</a:t>
            </a:r>
            <a:r>
              <a:rPr lang="ru-RU" sz="2400" dirty="0"/>
              <a:t> с 2015 года. Тогда, по их данным, он составил </a:t>
            </a:r>
            <a:r>
              <a:rPr lang="ru-RU" sz="2400" dirty="0">
                <a:solidFill>
                  <a:srgbClr val="DB202C"/>
                </a:solidFill>
              </a:rPr>
              <a:t>$32 </a:t>
            </a:r>
            <a:r>
              <a:rPr lang="ru-RU" sz="2400" dirty="0"/>
              <a:t>млн, а в следующем году вырос почти вдвое, до $62 млн. В 2017 году годовой рост составил 21% ($85 млн), а в 2018 году — 2,3%, до </a:t>
            </a:r>
            <a:r>
              <a:rPr lang="ru-RU" sz="2400" dirty="0">
                <a:solidFill>
                  <a:srgbClr val="DB202C"/>
                </a:solidFill>
              </a:rPr>
              <a:t>$87 </a:t>
            </a:r>
            <a:r>
              <a:rPr lang="ru-RU" sz="2400" dirty="0"/>
              <a:t>млн.</a:t>
            </a:r>
          </a:p>
          <a:p>
            <a:pPr marL="0" indent="0">
              <a:buNone/>
            </a:pPr>
            <a:r>
              <a:rPr lang="ru-RU" sz="2400" dirty="0"/>
              <a:t>Более </a:t>
            </a:r>
            <a:r>
              <a:rPr lang="ru-RU" sz="2400" dirty="0">
                <a:solidFill>
                  <a:srgbClr val="DB202C"/>
                </a:solidFill>
              </a:rPr>
              <a:t>60% </a:t>
            </a:r>
            <a:r>
              <a:rPr lang="ru-RU" sz="2400" dirty="0"/>
              <a:t>всех организаций в России используют нелицензионное ПО.</a:t>
            </a:r>
          </a:p>
        </p:txBody>
      </p:sp>
    </p:spTree>
    <p:extLst>
      <p:ext uri="{BB962C8B-B14F-4D97-AF65-F5344CB8AC3E}">
        <p14:creationId xmlns:p14="http://schemas.microsoft.com/office/powerpoint/2010/main" val="1468587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D46B57-3AA4-4D1F-9CA0-165D20CCA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ru-RU" sz="5400" b="1" dirty="0">
                <a:solidFill>
                  <a:srgbClr val="DB202C"/>
                </a:solidFill>
                <a:latin typeface="Corbel" panose="020B0503020204020204" pitchFamily="34" charset="0"/>
              </a:rPr>
              <a:t>Светлые времена для стриминга</a:t>
            </a:r>
            <a:r>
              <a:rPr lang="en-US" sz="5400" b="1" dirty="0">
                <a:solidFill>
                  <a:srgbClr val="DB202C"/>
                </a:solidFill>
                <a:latin typeface="Corbel" panose="020B0503020204020204" pitchFamily="34" charset="0"/>
              </a:rPr>
              <a:t> </a:t>
            </a:r>
            <a:r>
              <a:rPr lang="ru-RU" sz="5400" b="1" dirty="0">
                <a:solidFill>
                  <a:srgbClr val="DB202C"/>
                </a:solidFill>
                <a:latin typeface="Corbel" panose="020B0503020204020204" pitchFamily="34" charset="0"/>
              </a:rPr>
              <a:t>в России</a:t>
            </a:r>
            <a:endParaRPr lang="ru-RU" sz="5400" b="1" dirty="0">
              <a:solidFill>
                <a:srgbClr val="DB202C"/>
              </a:solidFill>
            </a:endParaRP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4D22EEDE-5A25-4624-A2B1-D3F9C4793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solidFill>
                  <a:srgbClr val="DB202C"/>
                </a:solidFill>
              </a:rPr>
              <a:t>Начало</a:t>
            </a:r>
            <a:r>
              <a:rPr lang="ru-RU" sz="2400" dirty="0"/>
              <a:t> стриминговых сервисов было в 2007 году с </a:t>
            </a:r>
            <a:r>
              <a:rPr lang="en-US" sz="2400" dirty="0"/>
              <a:t>NETFIX, </a:t>
            </a:r>
            <a:r>
              <a:rPr lang="ru-RU" sz="2400" dirty="0"/>
              <a:t>позже в России с 2015-2019  начали набирать популярность такие же сервисы как </a:t>
            </a:r>
            <a:r>
              <a:rPr lang="en-US" sz="2400" dirty="0">
                <a:solidFill>
                  <a:srgbClr val="DB202C"/>
                </a:solidFill>
              </a:rPr>
              <a:t>IVI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DB202C"/>
                </a:solidFill>
              </a:rPr>
              <a:t>OKKO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DB202C"/>
                </a:solidFill>
              </a:rPr>
              <a:t>PREMIER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DB202C"/>
                </a:solidFill>
              </a:rPr>
              <a:t>NETFLIX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DB202C"/>
                </a:solidFill>
              </a:rPr>
              <a:t>YOUTUBE</a:t>
            </a:r>
            <a:r>
              <a:rPr lang="en-US" sz="2400" dirty="0"/>
              <a:t> </a:t>
            </a:r>
            <a:r>
              <a:rPr lang="ru-RU" sz="2400" dirty="0"/>
              <a:t>и Т</a:t>
            </a:r>
            <a:r>
              <a:rPr lang="en-US" sz="2400" dirty="0"/>
              <a:t>.</a:t>
            </a:r>
            <a:r>
              <a:rPr lang="ru-RU" sz="2400" dirty="0"/>
              <a:t>Д</a:t>
            </a:r>
            <a:r>
              <a:rPr lang="en-US" sz="2400" dirty="0"/>
              <a:t>.</a:t>
            </a:r>
            <a:r>
              <a:rPr lang="ru-RU" sz="2400" dirty="0"/>
              <a:t> Во всех этих сервисах был бесплатный контент</a:t>
            </a:r>
            <a:r>
              <a:rPr lang="en-US" sz="2400" dirty="0"/>
              <a:t>,</a:t>
            </a:r>
            <a:r>
              <a:rPr lang="ru-RU" sz="2400" dirty="0"/>
              <a:t> но большинство контента было </a:t>
            </a:r>
            <a:r>
              <a:rPr lang="ru-RU" sz="2400" dirty="0">
                <a:solidFill>
                  <a:srgbClr val="DB202C"/>
                </a:solidFill>
              </a:rPr>
              <a:t>платное</a:t>
            </a:r>
            <a:r>
              <a:rPr lang="ru-RU" sz="2400" dirty="0"/>
              <a:t> или </a:t>
            </a:r>
            <a:r>
              <a:rPr lang="ru-RU" sz="2400" dirty="0">
                <a:solidFill>
                  <a:srgbClr val="DB202C"/>
                </a:solidFill>
              </a:rPr>
              <a:t>по подписке</a:t>
            </a:r>
            <a:r>
              <a:rPr lang="en-US" sz="2400" dirty="0"/>
              <a:t>.</a:t>
            </a:r>
            <a:endParaRPr lang="ru-RU" sz="2400" dirty="0"/>
          </a:p>
          <a:p>
            <a:pPr marL="0" indent="0">
              <a:buNone/>
            </a:pPr>
            <a:r>
              <a:rPr lang="ru-RU" sz="2400" dirty="0"/>
              <a:t>Можно смело сказать, что </a:t>
            </a:r>
            <a:r>
              <a:rPr lang="ru-RU" sz="2400" dirty="0">
                <a:solidFill>
                  <a:srgbClr val="DB202C"/>
                </a:solidFill>
              </a:rPr>
              <a:t>2020</a:t>
            </a:r>
            <a:r>
              <a:rPr lang="ru-RU" sz="2400" dirty="0"/>
              <a:t> и </a:t>
            </a:r>
            <a:r>
              <a:rPr lang="ru-RU" sz="2400" dirty="0">
                <a:solidFill>
                  <a:srgbClr val="DB202C"/>
                </a:solidFill>
              </a:rPr>
              <a:t>2021</a:t>
            </a:r>
            <a:r>
              <a:rPr lang="ru-RU" sz="2400" dirty="0"/>
              <a:t> годы стали пиком популярности стриминговых сервисов, временем, когда каждый месяц выходил эксклюзивный отечественный контент и выкладывались новинки мирового проката. </a:t>
            </a:r>
          </a:p>
          <a:p>
            <a:pPr marL="0" indent="0">
              <a:buNone/>
            </a:pPr>
            <a:r>
              <a:rPr lang="ru-RU" sz="2400" dirty="0"/>
              <a:t>Таким образом, к </a:t>
            </a:r>
            <a:r>
              <a:rPr lang="ru-RU" sz="2400" dirty="0">
                <a:solidFill>
                  <a:srgbClr val="DB202C"/>
                </a:solidFill>
              </a:rPr>
              <a:t>2022</a:t>
            </a:r>
            <a:r>
              <a:rPr lang="ru-RU" sz="2400" dirty="0"/>
              <a:t> году подобные сервисы стали более </a:t>
            </a:r>
            <a:r>
              <a:rPr lang="ru-RU" sz="2400" dirty="0">
                <a:solidFill>
                  <a:srgbClr val="DB202C"/>
                </a:solidFill>
              </a:rPr>
              <a:t>понятны</a:t>
            </a:r>
            <a:r>
              <a:rPr lang="ru-RU" sz="2400" dirty="0"/>
              <a:t> и </a:t>
            </a:r>
            <a:r>
              <a:rPr lang="ru-RU" sz="2400" dirty="0">
                <a:solidFill>
                  <a:srgbClr val="DB202C"/>
                </a:solidFill>
              </a:rPr>
              <a:t>доступны</a:t>
            </a:r>
            <a:r>
              <a:rPr lang="ru-RU" sz="2400" dirty="0"/>
              <a:t> для людей. </a:t>
            </a:r>
          </a:p>
          <a:p>
            <a:pPr marL="0" indent="0">
              <a:buNone/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759954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ABE38C-566E-499A-8B09-9B86504A2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5400" b="1" dirty="0">
                <a:solidFill>
                  <a:srgbClr val="DB202C"/>
                </a:solidFill>
                <a:latin typeface="Corbel" panose="020B0503020204020204" pitchFamily="34" charset="0"/>
              </a:rPr>
              <a:t>Санкции, меняющие все</a:t>
            </a:r>
            <a:endParaRPr lang="ru-RU" sz="5400" b="1" dirty="0">
              <a:solidFill>
                <a:srgbClr val="DB202C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5A21938-CC7C-4E8A-A549-8A2BA3660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В связи с нынешней политической обстановкой, Россию собираются отключить от </a:t>
            </a:r>
            <a:r>
              <a:rPr lang="en-US" sz="2400" dirty="0">
                <a:solidFill>
                  <a:srgbClr val="DB202C"/>
                </a:solidFill>
              </a:rPr>
              <a:t>SWIFT</a:t>
            </a:r>
            <a:r>
              <a:rPr lang="en-US" sz="2400" dirty="0"/>
              <a:t> (</a:t>
            </a:r>
            <a:r>
              <a:rPr lang="ru-RU" sz="2400" dirty="0"/>
              <a:t>общество всемирных межбанковских каналов связи</a:t>
            </a:r>
            <a:r>
              <a:rPr lang="en-US" sz="2400" dirty="0"/>
              <a:t>).</a:t>
            </a:r>
            <a:endParaRPr lang="ru-RU" sz="2400" dirty="0"/>
          </a:p>
          <a:p>
            <a:pPr marL="0" indent="0">
              <a:buNone/>
            </a:pPr>
            <a:r>
              <a:rPr lang="ru-RU" sz="2400" dirty="0"/>
              <a:t>Отключение </a:t>
            </a:r>
            <a:r>
              <a:rPr lang="en-US" sz="2400" dirty="0"/>
              <a:t>Swift </a:t>
            </a:r>
            <a:r>
              <a:rPr lang="ru-RU" sz="2400" dirty="0"/>
              <a:t>ограничивает покупку продуктов и услуг в интернете</a:t>
            </a:r>
            <a:r>
              <a:rPr lang="en-US" sz="2400" dirty="0"/>
              <a:t>,</a:t>
            </a:r>
            <a:r>
              <a:rPr lang="ru-RU" sz="2400" dirty="0"/>
              <a:t> работу </a:t>
            </a:r>
            <a:r>
              <a:rPr lang="en-US" sz="2400" dirty="0"/>
              <a:t>google pay, apple pay, PayPal </a:t>
            </a:r>
            <a:r>
              <a:rPr lang="ru-RU" sz="2400" dirty="0"/>
              <a:t>отключения монетизации для РФ</a:t>
            </a:r>
            <a:r>
              <a:rPr lang="en-US" sz="2400" dirty="0"/>
              <a:t>, </a:t>
            </a:r>
            <a:r>
              <a:rPr lang="ru-RU" sz="2400" dirty="0"/>
              <a:t>блокировка </a:t>
            </a:r>
            <a:r>
              <a:rPr lang="en-US" sz="2400" dirty="0"/>
              <a:t>Meta(</a:t>
            </a:r>
            <a:r>
              <a:rPr lang="en-US" sz="2400" dirty="0" err="1"/>
              <a:t>facebook</a:t>
            </a:r>
            <a:r>
              <a:rPr lang="en-US" sz="2400" dirty="0"/>
              <a:t>, Instagram </a:t>
            </a:r>
            <a:r>
              <a:rPr lang="ru-RU" sz="2400" dirty="0"/>
              <a:t>и т</a:t>
            </a:r>
            <a:r>
              <a:rPr lang="en-US" sz="2400" dirty="0"/>
              <a:t>.</a:t>
            </a:r>
            <a:r>
              <a:rPr lang="ru-RU" sz="2400" dirty="0"/>
              <a:t>д</a:t>
            </a:r>
            <a:r>
              <a:rPr lang="en-US" sz="2400" dirty="0"/>
              <a:t>.)</a:t>
            </a:r>
            <a:r>
              <a:rPr lang="ru-RU" sz="2400" dirty="0"/>
              <a:t>.</a:t>
            </a:r>
          </a:p>
          <a:p>
            <a:pPr marL="0" indent="0">
              <a:buNone/>
            </a:pPr>
            <a:r>
              <a:rPr lang="ru-RU" sz="2400" dirty="0"/>
              <a:t>Для стриминговых платформ это означает </a:t>
            </a:r>
            <a:r>
              <a:rPr lang="ru-RU" sz="2400" dirty="0">
                <a:solidFill>
                  <a:srgbClr val="DB202C"/>
                </a:solidFill>
              </a:rPr>
              <a:t>завершение работы</a:t>
            </a:r>
            <a:r>
              <a:rPr lang="ru-RU" sz="2400" dirty="0"/>
              <a:t> иностранных сервисов и прекращение поставок зарубежного контента на русские сервисы. Это связано с тем, что правообладатели больше </a:t>
            </a:r>
            <a:r>
              <a:rPr lang="ru-RU" sz="2400" dirty="0">
                <a:solidFill>
                  <a:srgbClr val="DB202C"/>
                </a:solidFill>
              </a:rPr>
              <a:t>не могут получать средства </a:t>
            </a:r>
            <a:r>
              <a:rPr lang="ru-RU" sz="2400" dirty="0"/>
              <a:t>за свои проекты и просто не хотят </a:t>
            </a:r>
            <a:r>
              <a:rPr lang="ru-RU" sz="2400" dirty="0">
                <a:solidFill>
                  <a:srgbClr val="DB202C"/>
                </a:solidFill>
              </a:rPr>
              <a:t>иметь дело с Россией</a:t>
            </a:r>
            <a:r>
              <a:rPr lang="ru-RU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93623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ADA9B4-4C96-4338-914C-CB8FD46C2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5400" b="1" dirty="0">
                <a:solidFill>
                  <a:srgbClr val="DB202C"/>
                </a:solidFill>
                <a:latin typeface="Corbel" panose="020B0503020204020204" pitchFamily="34" charset="0"/>
              </a:rPr>
              <a:t>Новая эпоха пиратства</a:t>
            </a:r>
            <a:endParaRPr lang="ru-RU" sz="5400" b="1" dirty="0">
              <a:solidFill>
                <a:srgbClr val="DB202C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F405718-0BB7-437C-B028-3845D9D49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В связи с санкциями запада</a:t>
            </a:r>
            <a:r>
              <a:rPr lang="en-US" sz="2400" dirty="0"/>
              <a:t>,</a:t>
            </a:r>
            <a:r>
              <a:rPr lang="ru-RU" sz="2400" dirty="0"/>
              <a:t> </a:t>
            </a:r>
            <a:r>
              <a:rPr lang="ru-RU" sz="2400" dirty="0" err="1">
                <a:solidFill>
                  <a:srgbClr val="DB202C"/>
                </a:solidFill>
              </a:rPr>
              <a:t>МинЦифры</a:t>
            </a:r>
            <a:r>
              <a:rPr lang="ru-RU" sz="2400" dirty="0"/>
              <a:t> предположили разрешения </a:t>
            </a:r>
            <a:r>
              <a:rPr lang="ru-RU" sz="2400" dirty="0">
                <a:solidFill>
                  <a:srgbClr val="DB202C"/>
                </a:solidFill>
              </a:rPr>
              <a:t>пиратства</a:t>
            </a:r>
            <a:r>
              <a:rPr lang="ru-RU" sz="2400" dirty="0"/>
              <a:t> в РФ</a:t>
            </a:r>
            <a:r>
              <a:rPr lang="en-US" sz="2400" dirty="0"/>
              <a:t>,</a:t>
            </a:r>
            <a:r>
              <a:rPr lang="ru-RU" sz="2400" dirty="0"/>
              <a:t> так же был разблокирован популярный сайт </a:t>
            </a:r>
            <a:r>
              <a:rPr lang="en-US" sz="2400" dirty="0">
                <a:solidFill>
                  <a:srgbClr val="DB202C"/>
                </a:solidFill>
              </a:rPr>
              <a:t>RuTracker.org</a:t>
            </a:r>
            <a:r>
              <a:rPr lang="ru-RU" sz="2400" dirty="0">
                <a:solidFill>
                  <a:srgbClr val="DB202C"/>
                </a:solidFill>
              </a:rPr>
              <a:t> </a:t>
            </a:r>
            <a:r>
              <a:rPr lang="en-US" sz="2400" dirty="0"/>
              <a:t>(</a:t>
            </a:r>
            <a:r>
              <a:rPr lang="ru-RU" sz="2400" dirty="0"/>
              <a:t>Только для Абонентов МТС</a:t>
            </a:r>
            <a:r>
              <a:rPr lang="en-US" sz="2400" dirty="0"/>
              <a:t>)</a:t>
            </a:r>
            <a:r>
              <a:rPr lang="ru-RU" sz="2400" dirty="0"/>
              <a:t>.</a:t>
            </a:r>
          </a:p>
          <a:p>
            <a:pPr marL="0" indent="0">
              <a:buNone/>
            </a:pPr>
            <a:r>
              <a:rPr lang="ru-RU" sz="2400" dirty="0"/>
              <a:t>Таким образом, возможно возвращение во времена пиратства(игры и фильмы на дисках и т</a:t>
            </a:r>
            <a:r>
              <a:rPr lang="en-US" sz="2400" dirty="0"/>
              <a:t>.</a:t>
            </a:r>
            <a:r>
              <a:rPr lang="ru-RU" sz="2400" dirty="0"/>
              <a:t>д</a:t>
            </a:r>
            <a:r>
              <a:rPr lang="en-US" sz="2400" dirty="0"/>
              <a:t>.</a:t>
            </a:r>
            <a:r>
              <a:rPr lang="ru-RU" sz="2400" dirty="0"/>
              <a:t>). И весь наш </a:t>
            </a:r>
            <a:r>
              <a:rPr lang="ru-RU" sz="2400" dirty="0">
                <a:solidFill>
                  <a:srgbClr val="DB202C"/>
                </a:solidFill>
              </a:rPr>
              <a:t>путь к принятию стриминго</a:t>
            </a:r>
            <a:r>
              <a:rPr lang="ru-RU" sz="2400" dirty="0"/>
              <a:t>в и подписок просто </a:t>
            </a:r>
            <a:r>
              <a:rPr lang="ru-RU" sz="2400" dirty="0">
                <a:solidFill>
                  <a:srgbClr val="DB202C"/>
                </a:solidFill>
              </a:rPr>
              <a:t>обесценивается</a:t>
            </a:r>
            <a:r>
              <a:rPr lang="ru-RU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378698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212</TotalTime>
  <Words>650</Words>
  <Application>Microsoft Office PowerPoint</Application>
  <PresentationFormat>Широкоэкранный</PresentationFormat>
  <Paragraphs>50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Corbel</vt:lpstr>
      <vt:lpstr>Wingdings</vt:lpstr>
      <vt:lpstr>Office Theme</vt:lpstr>
      <vt:lpstr>Санкции на контент</vt:lpstr>
      <vt:lpstr>План</vt:lpstr>
      <vt:lpstr>Понятие стриминга</vt:lpstr>
      <vt:lpstr>Самые известные представители</vt:lpstr>
      <vt:lpstr>Сложности русификации контента</vt:lpstr>
      <vt:lpstr>Проблема пиратства в России</vt:lpstr>
      <vt:lpstr>Светлые времена для стриминга в России</vt:lpstr>
      <vt:lpstr>Санкции, меняющие все</vt:lpstr>
      <vt:lpstr>Новая эпоха пиратства</vt:lpstr>
      <vt:lpstr>Спасибо за внимание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ptggghf</dc:title>
  <dc:creator>user</dc:creator>
  <cp:lastModifiedBy>Администратор</cp:lastModifiedBy>
  <cp:revision>21</cp:revision>
  <dcterms:created xsi:type="dcterms:W3CDTF">2022-03-10T08:06:14Z</dcterms:created>
  <dcterms:modified xsi:type="dcterms:W3CDTF">2022-03-14T09:30:29Z</dcterms:modified>
</cp:coreProperties>
</file>